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08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91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646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76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24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040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23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01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51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40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2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9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86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62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43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7558-5FB0-4192-8BEE-1200EAC2AF26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111539-A4BB-48C2-8F59-659C7FE5E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867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4B10C86-4B10-4A5F-A956-0175A07A5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46" r="7244" b="2722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565FE3-C071-4A19-8F6A-C7481F032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64" y="1718848"/>
            <a:ext cx="4088190" cy="2369093"/>
          </a:xfrm>
        </p:spPr>
        <p:txBody>
          <a:bodyPr>
            <a:normAutofit/>
          </a:bodyPr>
          <a:lstStyle/>
          <a:p>
            <a:r>
              <a:rPr lang="cs-CZ" sz="5500" dirty="0"/>
              <a:t>Bernard </a:t>
            </a:r>
            <a:r>
              <a:rPr lang="cs-CZ" sz="5500" dirty="0" err="1"/>
              <a:t>Bolzano</a:t>
            </a:r>
            <a:endParaRPr lang="cs-CZ" sz="55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6AF613-A433-4097-B7FF-B512E016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87574" y="6385469"/>
            <a:ext cx="4079721" cy="1096901"/>
          </a:xfrm>
        </p:spPr>
        <p:txBody>
          <a:bodyPr>
            <a:normAutofit/>
          </a:bodyPr>
          <a:lstStyle/>
          <a:p>
            <a:r>
              <a:rPr lang="cs-CZ" sz="1600" dirty="0"/>
              <a:t>Bc. Andrea </a:t>
            </a:r>
            <a:r>
              <a:rPr lang="cs-CZ" sz="1600" dirty="0" err="1"/>
              <a:t>Tardíková</a:t>
            </a:r>
            <a:endParaRPr lang="cs-CZ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3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EF085-05E0-4F09-9A7D-2BC968A85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ECF017-9648-4973-94BC-CC1609DB8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Matematika </a:t>
            </a:r>
            <a:r>
              <a:rPr lang="cs-CZ" dirty="0" err="1"/>
              <a:t>Bolzana</a:t>
            </a:r>
            <a:r>
              <a:rPr lang="cs-CZ" dirty="0"/>
              <a:t> zajímala od jeho studentských let. </a:t>
            </a:r>
          </a:p>
          <a:p>
            <a:r>
              <a:rPr lang="cs-CZ" dirty="0"/>
              <a:t>Soustředil se spíše na její filozofickou stránku. </a:t>
            </a:r>
          </a:p>
          <a:p>
            <a:r>
              <a:rPr lang="cs-CZ" dirty="0"/>
              <a:t>V roce 1804 vyšla jeho první práce </a:t>
            </a:r>
            <a:r>
              <a:rPr lang="cs-CZ" dirty="0" err="1"/>
              <a:t>Betrachtungen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 </a:t>
            </a:r>
            <a:r>
              <a:rPr lang="cs-CZ" dirty="0" err="1"/>
              <a:t>einige</a:t>
            </a:r>
            <a:r>
              <a:rPr lang="cs-CZ" dirty="0"/>
              <a:t> </a:t>
            </a:r>
            <a:r>
              <a:rPr lang="cs-CZ" dirty="0" err="1"/>
              <a:t>Gegenstände</a:t>
            </a:r>
            <a:r>
              <a:rPr lang="cs-CZ" dirty="0"/>
              <a:t> der </a:t>
            </a:r>
            <a:r>
              <a:rPr lang="cs-CZ" dirty="0" err="1"/>
              <a:t>Elementargeometrie</a:t>
            </a:r>
            <a:r>
              <a:rPr lang="cs-CZ" dirty="0"/>
              <a:t> (</a:t>
            </a:r>
            <a:r>
              <a:rPr lang="cs-CZ" b="1" dirty="0"/>
              <a:t>Úvahy o některých předmětech elementární geometrie</a:t>
            </a:r>
            <a:r>
              <a:rPr lang="cs-CZ" dirty="0"/>
              <a:t>).</a:t>
            </a:r>
          </a:p>
          <a:p>
            <a:r>
              <a:rPr lang="cs-CZ" dirty="0"/>
              <a:t>Spis</a:t>
            </a:r>
            <a:r>
              <a:rPr lang="cs-CZ" b="1" dirty="0"/>
              <a:t> </a:t>
            </a:r>
            <a:r>
              <a:rPr lang="cs-CZ" b="1" dirty="0" err="1"/>
              <a:t>Antieuklid</a:t>
            </a:r>
            <a:r>
              <a:rPr lang="cs-CZ" b="1" dirty="0"/>
              <a:t> - </a:t>
            </a:r>
            <a:r>
              <a:rPr lang="cs-CZ" dirty="0"/>
              <a:t>kritika Euklidova systému. </a:t>
            </a:r>
          </a:p>
          <a:p>
            <a:pPr lvl="1"/>
            <a:r>
              <a:rPr lang="cs-CZ" dirty="0"/>
              <a:t>Spis však během života ztratil.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7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FB451-D930-42BA-88CA-100A6757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Matematická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BCD33-FF2E-4CE1-AEC3-31D75EAA5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>
            <a:normAutofit/>
          </a:bodyPr>
          <a:lstStyle/>
          <a:p>
            <a:r>
              <a:rPr lang="cs-CZ" dirty="0"/>
              <a:t>Požadoval, aby byly základní definice a důkazy formulovány ryze </a:t>
            </a:r>
            <a:r>
              <a:rPr lang="cs-CZ" b="1" dirty="0"/>
              <a:t>analyticky</a:t>
            </a:r>
            <a:r>
              <a:rPr lang="cs-CZ" dirty="0"/>
              <a:t>. </a:t>
            </a:r>
          </a:p>
          <a:p>
            <a:r>
              <a:rPr lang="cs-CZ" dirty="0"/>
              <a:t>Co se týká například spojité funkce. </a:t>
            </a:r>
          </a:p>
          <a:p>
            <a:pPr lvl="1"/>
            <a:r>
              <a:rPr lang="cs-CZ" dirty="0"/>
              <a:t>Spojitá funkce, která v určitém intervalu nabude kladné i záporné hodnoty, musí v tomto intervalu nabýt i nulové hodnoty. Spojitá čára grafu funkce se v určitém úseku dostane z pod osy x nad osu x, nebo naopak, a tak musí někde osu x protnout. </a:t>
            </a:r>
          </a:p>
          <a:p>
            <a:pPr lvl="1"/>
            <a:r>
              <a:rPr lang="cs-CZ" dirty="0"/>
              <a:t>S tímto důkazem se </a:t>
            </a:r>
            <a:r>
              <a:rPr lang="cs-CZ" dirty="0" err="1"/>
              <a:t>Bolzano</a:t>
            </a:r>
            <a:r>
              <a:rPr lang="cs-CZ" dirty="0"/>
              <a:t> nespokojil, jelikož se jednalo o důkaz s použitím geometrické úvahy a on požadoval důkaz založený čistě na matematické analýze. </a:t>
            </a:r>
          </a:p>
          <a:p>
            <a:r>
              <a:rPr lang="cs-CZ" dirty="0"/>
              <a:t>Přišel tedy s definicí spojitosti funkce (definice limity). Moderní znění poskytl Karl </a:t>
            </a:r>
            <a:r>
              <a:rPr lang="cs-CZ" dirty="0" err="1"/>
              <a:t>Weierstrass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93DD3A-AA47-4498-B12D-0898ACAD0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308" y="0"/>
            <a:ext cx="3221849" cy="240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80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49C8D9-1461-4179-9814-86405277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cs-CZ" dirty="0"/>
              <a:t>Bolzanova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D4384-3DE5-4DDB-9837-0CEA1E41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Bolzano zkonstruoval například funkci, která je všude spojitá, není monotónní a v žádném bodě nemá derivaci. </a:t>
            </a:r>
          </a:p>
          <a:p>
            <a:r>
              <a:rPr lang="cs-CZ">
                <a:solidFill>
                  <a:schemeClr val="bg1"/>
                </a:solidFill>
              </a:rPr>
              <a:t>Bolzanův spis o funkcích (Functionenlehre) byl vydán posmrtně.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E53073-629C-40F2-AD57-7EC86BAFB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972" y="972608"/>
            <a:ext cx="4083557" cy="4900269"/>
          </a:xfrm>
          <a:prstGeom prst="rect">
            <a:avLst/>
          </a:prstGeom>
          <a:noFill/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9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A8C77-D1B6-4564-B4EA-BCA4B647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Paradoxy nekonečna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8271CB-C67D-484F-9C6F-9B4275A7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4408"/>
            <a:ext cx="8596668" cy="45135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Vydáno posmrtně</a:t>
            </a:r>
          </a:p>
          <a:p>
            <a:r>
              <a:rPr lang="cs-CZ" dirty="0"/>
              <a:t>Úvahy ohledně nekonečných množin.</a:t>
            </a:r>
          </a:p>
          <a:p>
            <a:r>
              <a:rPr lang="cs-CZ" dirty="0"/>
              <a:t>Snaží se dokázat existenci nekonečné množiny pravd o sobě. </a:t>
            </a:r>
          </a:p>
          <a:p>
            <a:r>
              <a:rPr lang="cs-CZ" dirty="0"/>
              <a:t>Věta o sobě je obsah sdělení vyjádřený v jazyce. Na jazyce a lidském myšlení je však nezávislá. </a:t>
            </a:r>
          </a:p>
          <a:p>
            <a:r>
              <a:rPr lang="cs-CZ" dirty="0"/>
              <a:t>Mezi větami o sobě existuje aspoň jedna pravdivá věta o sobě. Tuto větu označíme jako větu A. Pak věta „A je pravdivá věta o sobě“. Je pravdivá. Tuto větu označíme jako B. Dále tedy existuje další pravdivá věta o sobě „B je pravdivá“. Takto lze pokračovat do nekonečna. Podle </a:t>
            </a:r>
            <a:r>
              <a:rPr lang="cs-CZ" dirty="0" err="1"/>
              <a:t>Bolzana</a:t>
            </a:r>
            <a:r>
              <a:rPr lang="cs-CZ" dirty="0"/>
              <a:t> existuje jejich souhrn, a to množina. Mluví tedy o nekonečné množině.  </a:t>
            </a:r>
          </a:p>
          <a:p>
            <a:r>
              <a:rPr lang="cs-CZ" dirty="0"/>
              <a:t>Tam si všimne paradoxu nekonečna, a to, že je možné na sebe vzájemně jednoznačně zobrazit nekonečnou množinu a nějakou její vlastní nekonečnou podmnožinu. </a:t>
            </a:r>
          </a:p>
          <a:p>
            <a:r>
              <a:rPr lang="cs-CZ" dirty="0"/>
              <a:t>Na toto dílo později odkazovali Richard </a:t>
            </a:r>
            <a:r>
              <a:rPr lang="cs-CZ" dirty="0" err="1"/>
              <a:t>Dedekind</a:t>
            </a:r>
            <a:r>
              <a:rPr lang="cs-CZ" dirty="0"/>
              <a:t> a Georg </a:t>
            </a:r>
            <a:r>
              <a:rPr lang="cs-CZ" dirty="0" err="1"/>
              <a:t>Cantor</a:t>
            </a:r>
            <a:r>
              <a:rPr lang="cs-CZ" dirty="0"/>
              <a:t>, kteří jsou považováni za zakladatele teorie množin. </a:t>
            </a:r>
          </a:p>
          <a:p>
            <a:r>
              <a:rPr lang="cs-CZ" b="1" dirty="0"/>
              <a:t>Vizionář teorie množin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44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6292-9622-4FE4-9E21-43E0194F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060" y="3183118"/>
            <a:ext cx="8596668" cy="1320800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1D2146-9319-4406-ACAD-4C9C4699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78" y="6858000"/>
            <a:ext cx="8596668" cy="388077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13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CF1EA-1590-4852-8873-DCE0A626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076" y="648510"/>
            <a:ext cx="5114776" cy="1320800"/>
          </a:xfrm>
        </p:spPr>
        <p:txBody>
          <a:bodyPr>
            <a:normAutofit/>
          </a:bodyPr>
          <a:lstStyle/>
          <a:p>
            <a:r>
              <a:rPr lang="cs-CZ" dirty="0"/>
              <a:t>Život</a:t>
            </a:r>
          </a:p>
        </p:txBody>
      </p:sp>
      <p:sp>
        <p:nvSpPr>
          <p:cNvPr id="10" name="Isosceles Triangle 30">
            <a:extLst>
              <a:ext uri="{FF2B5EF4-FFF2-40B4-BE49-F238E27FC236}">
                <a16:creationId xmlns:a16="http://schemas.microsoft.com/office/drawing/2014/main" id="{881A3E25-487F-4A57-B0FE-05B9A5A04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A29A4B-D791-46C4-95BF-E63A4D618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3" b="22967"/>
          <a:stretch/>
        </p:blipFill>
        <p:spPr bwMode="auto">
          <a:xfrm>
            <a:off x="0" y="0"/>
            <a:ext cx="4583187" cy="4156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90E26F-F3BA-432F-8A04-0E85858CD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31821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21E54A-A234-4FF3-BB7F-EEA5A8DCF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985" y="2118426"/>
            <a:ext cx="5114776" cy="3880773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Narodil se roku 1781 (Praha; Staré Město). </a:t>
            </a: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 italského původu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obchodník s uměním, vzdělaný, spravedlivý, pedant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Matka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poctivá, věřící, 12 dětí (přežily jen dvě). </a:t>
            </a: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 smrtí matky (1821) se o ni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Bolzano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staral.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3C00EC3-8E56-4B98-A95E-7EA2E4D76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009" r="2394" b="5772"/>
          <a:stretch/>
        </p:blipFill>
        <p:spPr bwMode="auto">
          <a:xfrm>
            <a:off x="4807669" y="4182321"/>
            <a:ext cx="6425311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3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B3805-698C-4B00-8009-CCF02583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0ACC4F-0D03-4C08-9EEC-01B71870B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Už od narození </a:t>
            </a:r>
            <a:r>
              <a:rPr lang="cs-CZ" b="1" dirty="0"/>
              <a:t>špatné zdraví </a:t>
            </a:r>
            <a:r>
              <a:rPr lang="cs-CZ" dirty="0"/>
              <a:t>(bolesti hlavy, potíže se srdcem, tuberkulóza</a:t>
            </a:r>
          </a:p>
          <a:p>
            <a:r>
              <a:rPr lang="cs-CZ" dirty="0"/>
              <a:t>Navštěvoval gymnázium (úspěšně zakončeno)</a:t>
            </a:r>
          </a:p>
          <a:p>
            <a:r>
              <a:rPr lang="cs-CZ" dirty="0"/>
              <a:t> Tříletý filozofický povinný kurz. </a:t>
            </a:r>
          </a:p>
          <a:p>
            <a:r>
              <a:rPr lang="cs-CZ" dirty="0"/>
              <a:t>Studium teologie – nesouhlas otce</a:t>
            </a:r>
          </a:p>
          <a:p>
            <a:r>
              <a:rPr lang="cs-CZ" dirty="0"/>
              <a:t>Chtěl se stát </a:t>
            </a:r>
            <a:r>
              <a:rPr lang="cs-CZ" b="1" dirty="0"/>
              <a:t>knězem</a:t>
            </a:r>
            <a:r>
              <a:rPr lang="cs-CZ" dirty="0"/>
              <a:t> – nesouhlas otce </a:t>
            </a:r>
          </a:p>
          <a:p>
            <a:r>
              <a:rPr lang="cs-CZ" dirty="0"/>
              <a:t>Po ukončení studia filozofie měl rok volno (ujasnění si životního směřování)</a:t>
            </a:r>
          </a:p>
          <a:p>
            <a:pPr lvl="1"/>
            <a:r>
              <a:rPr lang="cs-CZ" dirty="0"/>
              <a:t>Absolvoval 2 ročníky vyšší matematiky, studoval dále filozofii</a:t>
            </a:r>
          </a:p>
          <a:p>
            <a:r>
              <a:rPr lang="cs-CZ" dirty="0"/>
              <a:t>Na teologii nastoupil, chtěl pomáhat lidem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9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C6E6-D9C2-4D65-82A4-44DA8395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teologie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06A38-690C-4CE9-BF99-21BD5CB28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Pochyboval o božském původu katolické nauky</a:t>
            </a:r>
          </a:p>
          <a:p>
            <a:r>
              <a:rPr lang="cs-CZ" dirty="0"/>
              <a:t>V posledním roce studia teologie mu bylo umožněno spojit osvícenecký racionalismus a katolickou víru.  - Pomohly mu k tomu slova profesora pastorální teologie. „</a:t>
            </a:r>
            <a:r>
              <a:rPr lang="cs-CZ" i="1" dirty="0"/>
              <a:t>Víra v ni nám poskytuje určitý mravní prospěch</a:t>
            </a:r>
            <a:r>
              <a:rPr lang="cs-CZ" dirty="0"/>
              <a:t>“ </a:t>
            </a:r>
          </a:p>
          <a:p>
            <a:r>
              <a:rPr lang="cs-CZ" b="1" dirty="0"/>
              <a:t>Úspěšně zakončeno</a:t>
            </a:r>
          </a:p>
          <a:p>
            <a:r>
              <a:rPr lang="cs-CZ" dirty="0"/>
              <a:t>Oddaloval své vysvěcení – nechtěl na venkov do duchovní správy</a:t>
            </a:r>
          </a:p>
          <a:p>
            <a:r>
              <a:rPr lang="cs-CZ" dirty="0"/>
              <a:t>Ucházel se o </a:t>
            </a:r>
            <a:r>
              <a:rPr lang="cs-CZ" b="1" dirty="0"/>
              <a:t>učitelská místa</a:t>
            </a:r>
          </a:p>
          <a:p>
            <a:r>
              <a:rPr lang="cs-CZ" dirty="0"/>
              <a:t>Nastoupil na místo profesora náboženské vědy. </a:t>
            </a:r>
          </a:p>
          <a:p>
            <a:r>
              <a:rPr lang="cs-CZ" dirty="0"/>
              <a:t>Byl vysvěcen a získal </a:t>
            </a:r>
            <a:r>
              <a:rPr lang="cs-CZ" b="1" dirty="0"/>
              <a:t>titul doktora filosofie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4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C2BDE-4A6C-4B81-B3BD-98DD2FB1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Bolzano</a:t>
            </a:r>
            <a:r>
              <a:rPr lang="cs-CZ" dirty="0"/>
              <a:t> jako pedagog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D2109-2DDB-4076-A901-0D1374C8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9947"/>
            <a:ext cx="8596668" cy="4438454"/>
          </a:xfrm>
        </p:spPr>
        <p:txBody>
          <a:bodyPr>
            <a:normAutofit/>
          </a:bodyPr>
          <a:lstStyle/>
          <a:p>
            <a:r>
              <a:rPr lang="cs-CZ" dirty="0"/>
              <a:t>Chtěl být </a:t>
            </a:r>
            <a:r>
              <a:rPr lang="cs-CZ" b="1" dirty="0"/>
              <a:t>vzorem ideálního pedagoga</a:t>
            </a:r>
            <a:r>
              <a:rPr lang="cs-CZ" dirty="0"/>
              <a:t>. </a:t>
            </a:r>
          </a:p>
          <a:p>
            <a:r>
              <a:rPr lang="cs-CZ" dirty="0"/>
              <a:t>Vedl kázání pro akademickou obec - ne vždy dostaly pozitivní ohlas. </a:t>
            </a:r>
          </a:p>
          <a:p>
            <a:r>
              <a:rPr lang="cs-CZ" dirty="0"/>
              <a:t>Po smrti ředitele Mila </a:t>
            </a:r>
            <a:r>
              <a:rPr lang="cs-CZ" dirty="0" err="1"/>
              <a:t>Grüna</a:t>
            </a:r>
            <a:r>
              <a:rPr lang="cs-CZ" dirty="0"/>
              <a:t> jeho nástupce Franz Wilhelm upozornil na to, že </a:t>
            </a:r>
            <a:r>
              <a:rPr lang="cs-CZ" dirty="0" err="1"/>
              <a:t>Bolzano</a:t>
            </a:r>
            <a:r>
              <a:rPr lang="cs-CZ" dirty="0"/>
              <a:t> </a:t>
            </a:r>
            <a:r>
              <a:rPr lang="cs-CZ" b="1" dirty="0"/>
              <a:t>neučí podle předepsané učebnice </a:t>
            </a:r>
            <a:r>
              <a:rPr lang="cs-CZ" dirty="0"/>
              <a:t>- důtka. </a:t>
            </a:r>
          </a:p>
          <a:p>
            <a:r>
              <a:rPr lang="cs-CZ" dirty="0"/>
              <a:t>Po předložení jeho spisů z přednášek komisi pro náboženské spisy na nich nic zvláštního nebylo nalezeno. </a:t>
            </a:r>
          </a:p>
          <a:p>
            <a:r>
              <a:rPr lang="cs-CZ" dirty="0"/>
              <a:t>Katolické osvícenství - Řím kladl důraz na jeho sesazení z funkce</a:t>
            </a:r>
          </a:p>
          <a:p>
            <a:r>
              <a:rPr lang="cs-CZ" dirty="0"/>
              <a:t>1821 byl </a:t>
            </a:r>
            <a:r>
              <a:rPr lang="cs-CZ" b="1" dirty="0"/>
              <a:t>sesazen z učitelského místa</a:t>
            </a:r>
            <a:r>
              <a:rPr lang="cs-CZ" dirty="0"/>
              <a:t>. </a:t>
            </a:r>
          </a:p>
          <a:p>
            <a:r>
              <a:rPr lang="cs-CZ" dirty="0"/>
              <a:t>Čas na </a:t>
            </a:r>
            <a:r>
              <a:rPr lang="cs-CZ" b="1" dirty="0"/>
              <a:t>matematiku a logiku</a:t>
            </a:r>
          </a:p>
        </p:txBody>
      </p:sp>
    </p:spTree>
    <p:extLst>
      <p:ext uri="{BB962C8B-B14F-4D97-AF65-F5344CB8AC3E}">
        <p14:creationId xmlns:p14="http://schemas.microsoft.com/office/powerpoint/2010/main" val="1398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C42C79A-6F24-406F-944F-3309DF24A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" r="23885" b="-3"/>
          <a:stretch/>
        </p:blipFill>
        <p:spPr>
          <a:xfrm>
            <a:off x="212887" y="42161"/>
            <a:ext cx="4671437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3B4E588-82F5-4A4B-8659-2D938317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cs-CZ" dirty="0"/>
              <a:t>Hoffmannovi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C7677E-3647-4975-98A0-B1CDD4DC4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6" r="11771" b="-2"/>
          <a:stretch/>
        </p:blipFill>
        <p:spPr>
          <a:xfrm>
            <a:off x="20" y="4235547"/>
            <a:ext cx="3393882" cy="2622453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</p:spPr>
      </p:pic>
      <p:sp>
        <p:nvSpPr>
          <p:cNvPr id="10" name="Isosceles Triangle 30">
            <a:extLst>
              <a:ext uri="{FF2B5EF4-FFF2-40B4-BE49-F238E27FC236}">
                <a16:creationId xmlns:a16="http://schemas.microsoft.com/office/drawing/2014/main" id="{881A3E25-487F-4A57-B0FE-05B9A5A04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90E26F-F3BA-432F-8A04-0E85858CD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31821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B5F0B-8B1F-4223-B590-89E87173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432247" cy="4697409"/>
          </a:xfrm>
        </p:spPr>
        <p:txBody>
          <a:bodyPr>
            <a:normAutofit/>
          </a:bodyPr>
          <a:lstStyle/>
          <a:p>
            <a:r>
              <a:rPr lang="cs-CZ" dirty="0"/>
              <a:t>V roce 1823 se seznámil s Annou Hoffmannovou – obec </a:t>
            </a:r>
            <a:r>
              <a:rPr lang="cs-CZ" b="1" dirty="0"/>
              <a:t>Těchobuz </a:t>
            </a:r>
            <a:r>
              <a:rPr lang="cs-CZ" dirty="0"/>
              <a:t>– oblíbená studánka u které pracoval</a:t>
            </a:r>
          </a:p>
          <a:p>
            <a:r>
              <a:rPr lang="cs-CZ" dirty="0"/>
              <a:t>Nápomocen rodině.</a:t>
            </a:r>
          </a:p>
          <a:p>
            <a:r>
              <a:rPr lang="cs-CZ" dirty="0"/>
              <a:t>1830 stěhování do </a:t>
            </a:r>
            <a:r>
              <a:rPr lang="cs-CZ" b="1" dirty="0"/>
              <a:t>Prahy</a:t>
            </a:r>
          </a:p>
          <a:p>
            <a:r>
              <a:rPr lang="cs-CZ" dirty="0"/>
              <a:t>Anna se o něj starala, četla mu, povídala si s ním, pomáhala mu s korespondencí a vydáváním několika textů. </a:t>
            </a:r>
          </a:p>
        </p:txBody>
      </p:sp>
    </p:spTree>
    <p:extLst>
      <p:ext uri="{BB962C8B-B14F-4D97-AF65-F5344CB8AC3E}">
        <p14:creationId xmlns:p14="http://schemas.microsoft.com/office/powerpoint/2010/main" val="29907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8C2A0-B5C7-4554-8CB6-D3FCEAE0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Vědosloví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DFAFDC-07D7-4585-AC1D-77BBECE6A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1" y="1392104"/>
            <a:ext cx="8596668" cy="3880773"/>
          </a:xfrm>
        </p:spPr>
        <p:txBody>
          <a:bodyPr/>
          <a:lstStyle/>
          <a:p>
            <a:r>
              <a:rPr lang="cs-CZ" dirty="0"/>
              <a:t>V Praze se </a:t>
            </a:r>
            <a:r>
              <a:rPr lang="cs-CZ" dirty="0" err="1"/>
              <a:t>Bolzano</a:t>
            </a:r>
            <a:r>
              <a:rPr lang="cs-CZ" dirty="0"/>
              <a:t> stýkal se svými bývalými žáky - pečovali o něj</a:t>
            </a:r>
          </a:p>
          <a:p>
            <a:r>
              <a:rPr lang="cs-CZ" dirty="0"/>
              <a:t>Pro </a:t>
            </a:r>
            <a:r>
              <a:rPr lang="cs-CZ" dirty="0" err="1"/>
              <a:t>Bolzana</a:t>
            </a:r>
            <a:r>
              <a:rPr lang="cs-CZ" dirty="0"/>
              <a:t> příznivá doba.</a:t>
            </a:r>
          </a:p>
          <a:p>
            <a:r>
              <a:rPr lang="cs-CZ" dirty="0"/>
              <a:t>1820 - dílo </a:t>
            </a:r>
            <a:r>
              <a:rPr lang="cs-CZ" b="1" dirty="0" err="1"/>
              <a:t>Wissenschaftslehre</a:t>
            </a:r>
            <a:r>
              <a:rPr lang="cs-CZ" b="1" dirty="0"/>
              <a:t> (</a:t>
            </a:r>
            <a:r>
              <a:rPr lang="cs-CZ" b="1" dirty="0" err="1"/>
              <a:t>Vědosloví</a:t>
            </a:r>
            <a:r>
              <a:rPr lang="cs-CZ" b="1" dirty="0"/>
              <a:t>). </a:t>
            </a:r>
          </a:p>
          <a:p>
            <a:pPr lvl="1"/>
            <a:r>
              <a:rPr lang="cs-CZ" dirty="0"/>
              <a:t>Dílo chtěl napsat dříve, bohužel byl zaneprázdněn</a:t>
            </a:r>
          </a:p>
          <a:p>
            <a:pPr lvl="1"/>
            <a:r>
              <a:rPr lang="cs-CZ" dirty="0" err="1"/>
              <a:t>Bolzano</a:t>
            </a:r>
            <a:r>
              <a:rPr lang="cs-CZ" dirty="0"/>
              <a:t> cítil potřebu nové logiky, jelikož tu současnou shledával za nedostatečnou. </a:t>
            </a:r>
          </a:p>
          <a:p>
            <a:pPr lvl="1"/>
            <a:r>
              <a:rPr lang="cs-CZ" dirty="0"/>
              <a:t>Dílo nedokončil, přepracovával ho</a:t>
            </a:r>
          </a:p>
          <a:p>
            <a:pPr lvl="1"/>
            <a:r>
              <a:rPr lang="cs-CZ" dirty="0"/>
              <a:t>Celkem na </a:t>
            </a:r>
            <a:r>
              <a:rPr lang="cs-CZ" dirty="0" err="1"/>
              <a:t>Vědosloví</a:t>
            </a:r>
            <a:r>
              <a:rPr lang="cs-CZ" dirty="0"/>
              <a:t> pracoval deset let a nakonec má dílo rozměr </a:t>
            </a:r>
            <a:r>
              <a:rPr lang="cs-CZ" b="1" dirty="0"/>
              <a:t>4 knih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Každá kniha obsahuje 600 stran.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6472FD5-EA26-4B5D-A2CC-3E1CFC47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3448" r="9772" b="10959"/>
          <a:stretch/>
        </p:blipFill>
        <p:spPr bwMode="auto">
          <a:xfrm>
            <a:off x="1608917" y="4408656"/>
            <a:ext cx="2268566" cy="226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A3741B6-89DD-4C75-9E0A-C427214DD2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11090" r="20331" b="10213"/>
          <a:stretch/>
        </p:blipFill>
        <p:spPr bwMode="auto">
          <a:xfrm>
            <a:off x="9393615" y="1094115"/>
            <a:ext cx="2645324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8D4F0F5-BCCE-436E-AB00-B8BA50CFED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8670" r="9860" b="10895"/>
          <a:stretch/>
        </p:blipFill>
        <p:spPr bwMode="auto">
          <a:xfrm>
            <a:off x="5395607" y="4151288"/>
            <a:ext cx="3320375" cy="262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ACC50-F9DA-4369-98EE-C53AD679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Vydání </a:t>
            </a:r>
            <a:r>
              <a:rPr lang="cs-CZ" dirty="0" err="1"/>
              <a:t>Vědosloví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8B1691-5491-4730-85EC-42323DEDF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2028"/>
            <a:ext cx="8596668" cy="3880773"/>
          </a:xfrm>
        </p:spPr>
        <p:txBody>
          <a:bodyPr>
            <a:normAutofit/>
          </a:bodyPr>
          <a:lstStyle/>
          <a:p>
            <a:r>
              <a:rPr lang="cs-CZ" dirty="0"/>
              <a:t>Zákaz publikovat své texty. </a:t>
            </a:r>
          </a:p>
          <a:p>
            <a:r>
              <a:rPr lang="cs-CZ" dirty="0"/>
              <a:t>Jeho žáci mu pomáhali najít nakladatele v zahraničí. </a:t>
            </a:r>
          </a:p>
          <a:p>
            <a:r>
              <a:rPr lang="cs-CZ" dirty="0"/>
              <a:t>Obtížný úkol</a:t>
            </a:r>
          </a:p>
          <a:p>
            <a:r>
              <a:rPr lang="cs-CZ" dirty="0"/>
              <a:t>Dílo vydal roku 1837 nakladatel Seidel. </a:t>
            </a:r>
          </a:p>
          <a:p>
            <a:r>
              <a:rPr lang="cs-CZ" dirty="0"/>
              <a:t>Dílo nemělo úspěch (velikost, zdlouhavé pasáže, podrobné, moc filozofické).</a:t>
            </a:r>
          </a:p>
          <a:p>
            <a:r>
              <a:rPr lang="cs-CZ" dirty="0"/>
              <a:t>Pouze 1 pozitivní recenze - </a:t>
            </a:r>
            <a:r>
              <a:rPr lang="cs-CZ" dirty="0" err="1"/>
              <a:t>Bolzano</a:t>
            </a:r>
            <a:endParaRPr lang="cs-CZ" dirty="0"/>
          </a:p>
          <a:p>
            <a:r>
              <a:rPr lang="cs-CZ" dirty="0"/>
              <a:t>Jeho koncepce logiky se v té době neprosadila. </a:t>
            </a:r>
          </a:p>
          <a:p>
            <a:r>
              <a:rPr lang="cs-CZ" dirty="0"/>
              <a:t>V prvních desetiletích dvacátého století bylo dílo znovuobjeveno a Bolzanovy myšlenky byly zavedeny jinými logiky.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FB37C8-4DCF-4812-86FB-F1A64C8CB3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11090" r="20331" b="10213"/>
          <a:stretch/>
        </p:blipFill>
        <p:spPr bwMode="auto">
          <a:xfrm>
            <a:off x="9393615" y="481273"/>
            <a:ext cx="2645324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48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A6675-0C59-4919-BA7C-10A8C753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cs-CZ" dirty="0"/>
              <a:t>Konec života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62665EA-AABF-4427-A720-538234E6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" y="4036978"/>
            <a:ext cx="457200" cy="2811294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74DBF7-9116-4055-A16D-5BC1CE306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27" t="3507" r="18656" b="9090"/>
          <a:stretch/>
        </p:blipFill>
        <p:spPr>
          <a:xfrm>
            <a:off x="0" y="9728"/>
            <a:ext cx="2734036" cy="6848271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E332B4-AF25-4242-B647-016153FB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1849304"/>
            <a:ext cx="6492876" cy="42693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/>
              <a:t>1840 - post sekretáře matematické a filozofické sekce Královské české společnosti.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Byl členem společnosti od roku 1815, ale aktivněji se mohl zapojit až nyní (F. Palacký sekretářem)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1842 zemřela Anna Hoffmannová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Velmi nemocný; chtěl sepsat matematickou učebnici, ale dílo zůstalo pouze ve spisech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Těsně po jeho smrti vydal </a:t>
            </a:r>
            <a:r>
              <a:rPr lang="cs-CZ" sz="1700" dirty="0" err="1"/>
              <a:t>Příhonský</a:t>
            </a:r>
            <a:r>
              <a:rPr lang="cs-CZ" sz="1700" dirty="0"/>
              <a:t> </a:t>
            </a:r>
            <a:r>
              <a:rPr lang="cs-CZ" sz="1700" b="1" dirty="0"/>
              <a:t>Paradoxy nekonečna.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Podstatně přispěl k rozvoji matematické analýzy, byl potencionálním zakladatelem teorie množin a rozpracoval i teorii reálných čísel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1848 zemřel na selhání plic</a:t>
            </a: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0171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914</Words>
  <Application>Microsoft Office PowerPoint</Application>
  <PresentationFormat>Širokoúhlá obrazovka</PresentationFormat>
  <Paragraphs>88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Fazeta</vt:lpstr>
      <vt:lpstr>Bernard Bolzano</vt:lpstr>
      <vt:lpstr>Život</vt:lpstr>
      <vt:lpstr>Život</vt:lpstr>
      <vt:lpstr>Studium teologie</vt:lpstr>
      <vt:lpstr>Bolzano jako pedagog</vt:lpstr>
      <vt:lpstr>Hoffmannovi</vt:lpstr>
      <vt:lpstr>Vědosloví</vt:lpstr>
      <vt:lpstr>Vydání Vědosloví</vt:lpstr>
      <vt:lpstr>Konec života</vt:lpstr>
      <vt:lpstr>Matematika</vt:lpstr>
      <vt:lpstr>Matematická analýza</vt:lpstr>
      <vt:lpstr>Bolzanova funkce</vt:lpstr>
      <vt:lpstr>Paradoxy nekonečna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Bernard Bolzano</dc:title>
  <dc:creator>Tardikova Andrea</dc:creator>
  <cp:lastModifiedBy>Solcova, Alena</cp:lastModifiedBy>
  <cp:revision>8</cp:revision>
  <dcterms:created xsi:type="dcterms:W3CDTF">2023-01-07T17:04:50Z</dcterms:created>
  <dcterms:modified xsi:type="dcterms:W3CDTF">2023-01-11T21:53:33Z</dcterms:modified>
</cp:coreProperties>
</file>